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1" r:id="rId3"/>
    <p:sldId id="257" r:id="rId4"/>
    <p:sldId id="265" r:id="rId5"/>
    <p:sldId id="266" r:id="rId6"/>
    <p:sldId id="264" r:id="rId7"/>
    <p:sldId id="267"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3CA25-7E0D-487C-ADF7-BD0F2B545B9C}" v="9" dt="2026-02-27T19:34:40.710"/>
    <p1510:client id="{C908A9EA-8AB2-4A9D-818A-A94194B68681}" v="15" dt="2026-02-27T07:54:00.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595"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HARVIE" userId="431ee06df49acb51" providerId="LiveId" clId="{8BEF29FA-DF28-4DE8-9BBB-EF7A10209494}"/>
    <pc:docChg chg="custSel modSld">
      <pc:chgData name="ALEX HARVIE" userId="431ee06df49acb51" providerId="LiveId" clId="{8BEF29FA-DF28-4DE8-9BBB-EF7A10209494}" dt="2026-02-27T19:36:18.487" v="46" actId="1076"/>
      <pc:docMkLst>
        <pc:docMk/>
      </pc:docMkLst>
      <pc:sldChg chg="addSp delSp modSp mod">
        <pc:chgData name="ALEX HARVIE" userId="431ee06df49acb51" providerId="LiveId" clId="{8BEF29FA-DF28-4DE8-9BBB-EF7A10209494}" dt="2026-02-27T19:36:18.487" v="46" actId="1076"/>
        <pc:sldMkLst>
          <pc:docMk/>
          <pc:sldMk cId="4286055509" sldId="260"/>
        </pc:sldMkLst>
        <pc:spChg chg="del">
          <ac:chgData name="ALEX HARVIE" userId="431ee06df49acb51" providerId="LiveId" clId="{8BEF29FA-DF28-4DE8-9BBB-EF7A10209494}" dt="2026-02-27T19:34:20.264" v="19" actId="478"/>
          <ac:spMkLst>
            <pc:docMk/>
            <pc:sldMk cId="4286055509" sldId="260"/>
            <ac:spMk id="3" creationId="{A210C28E-3DA9-0ECE-E80E-DC1B1F053C4C}"/>
          </ac:spMkLst>
        </pc:spChg>
        <pc:spChg chg="mod">
          <ac:chgData name="ALEX HARVIE" userId="431ee06df49acb51" providerId="LiveId" clId="{8BEF29FA-DF28-4DE8-9BBB-EF7A10209494}" dt="2026-02-27T19:32:53.726" v="0" actId="1076"/>
          <ac:spMkLst>
            <pc:docMk/>
            <pc:sldMk cId="4286055509" sldId="260"/>
            <ac:spMk id="6" creationId="{B8EB4724-F51B-3852-4087-57DE0B2E2631}"/>
          </ac:spMkLst>
        </pc:spChg>
        <pc:picChg chg="mod">
          <ac:chgData name="ALEX HARVIE" userId="431ee06df49acb51" providerId="LiveId" clId="{8BEF29FA-DF28-4DE8-9BBB-EF7A10209494}" dt="2026-02-27T19:35:18.106" v="33" actId="1076"/>
          <ac:picMkLst>
            <pc:docMk/>
            <pc:sldMk cId="4286055509" sldId="260"/>
            <ac:picMk id="4" creationId="{ABF1EC22-FFB1-B11C-5198-94C6D1C498E5}"/>
          </ac:picMkLst>
        </pc:picChg>
        <pc:picChg chg="mod">
          <ac:chgData name="ALEX HARVIE" userId="431ee06df49acb51" providerId="LiveId" clId="{8BEF29FA-DF28-4DE8-9BBB-EF7A10209494}" dt="2026-02-27T19:33:44.794" v="13" actId="1076"/>
          <ac:picMkLst>
            <pc:docMk/>
            <pc:sldMk cId="4286055509" sldId="260"/>
            <ac:picMk id="5" creationId="{7770ED06-6415-E94F-AF89-8A331A787E9B}"/>
          </ac:picMkLst>
        </pc:picChg>
        <pc:picChg chg="add del mod">
          <ac:chgData name="ALEX HARVIE" userId="431ee06df49acb51" providerId="LiveId" clId="{8BEF29FA-DF28-4DE8-9BBB-EF7A10209494}" dt="2026-02-27T19:33:05.088" v="4" actId="478"/>
          <ac:picMkLst>
            <pc:docMk/>
            <pc:sldMk cId="4286055509" sldId="260"/>
            <ac:picMk id="7" creationId="{97CB41AD-0A8B-EA51-01FE-85BA402B1B06}"/>
          </ac:picMkLst>
        </pc:picChg>
        <pc:picChg chg="add mod">
          <ac:chgData name="ALEX HARVIE" userId="431ee06df49acb51" providerId="LiveId" clId="{8BEF29FA-DF28-4DE8-9BBB-EF7A10209494}" dt="2026-02-27T19:36:18.487" v="46" actId="1076"/>
          <ac:picMkLst>
            <pc:docMk/>
            <pc:sldMk cId="4286055509" sldId="260"/>
            <ac:picMk id="8" creationId="{2A18FFAC-EDAD-B8E1-C269-E340A2A38CF5}"/>
          </ac:picMkLst>
        </pc:picChg>
        <pc:picChg chg="add mod">
          <ac:chgData name="ALEX HARVIE" userId="431ee06df49acb51" providerId="LiveId" clId="{8BEF29FA-DF28-4DE8-9BBB-EF7A10209494}" dt="2026-02-27T19:36:15.282" v="45" actId="1076"/>
          <ac:picMkLst>
            <pc:docMk/>
            <pc:sldMk cId="4286055509" sldId="260"/>
            <ac:picMk id="9" creationId="{9750AF9F-4F20-C72A-0E6C-00ACE14033A5}"/>
          </ac:picMkLst>
        </pc:picChg>
        <pc:picChg chg="add mod">
          <ac:chgData name="ALEX HARVIE" userId="431ee06df49acb51" providerId="LiveId" clId="{8BEF29FA-DF28-4DE8-9BBB-EF7A10209494}" dt="2026-02-27T19:35:55.741" v="41" actId="1076"/>
          <ac:picMkLst>
            <pc:docMk/>
            <pc:sldMk cId="4286055509" sldId="260"/>
            <ac:picMk id="10" creationId="{51118C68-2F90-393D-7A63-2684D693141C}"/>
          </ac:picMkLst>
        </pc:picChg>
        <pc:picChg chg="add mod">
          <ac:chgData name="ALEX HARVIE" userId="431ee06df49acb51" providerId="LiveId" clId="{8BEF29FA-DF28-4DE8-9BBB-EF7A10209494}" dt="2026-02-27T19:35:53.184" v="40" actId="1076"/>
          <ac:picMkLst>
            <pc:docMk/>
            <pc:sldMk cId="4286055509" sldId="260"/>
            <ac:picMk id="11" creationId="{7439FFEA-F55D-4054-FD0B-C643372A9D17}"/>
          </ac:picMkLst>
        </pc:picChg>
        <pc:picChg chg="add mod">
          <ac:chgData name="ALEX HARVIE" userId="431ee06df49acb51" providerId="LiveId" clId="{8BEF29FA-DF28-4DE8-9BBB-EF7A10209494}" dt="2026-02-27T19:34:40.710" v="23" actId="14100"/>
          <ac:picMkLst>
            <pc:docMk/>
            <pc:sldMk cId="4286055509" sldId="260"/>
            <ac:picMk id="12" creationId="{103AEDEE-8A8F-A891-25B7-77B6D74B4D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21332-E607-46A1-B30F-BC111800F13E}"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7F6BA-02AE-4903-AAD3-5CBAD9F104EC}" type="slidenum">
              <a:rPr lang="en-GB" smtClean="0"/>
              <a:t>‹#›</a:t>
            </a:fld>
            <a:endParaRPr lang="en-GB"/>
          </a:p>
        </p:txBody>
      </p:sp>
    </p:spTree>
    <p:extLst>
      <p:ext uri="{BB962C8B-B14F-4D97-AF65-F5344CB8AC3E}">
        <p14:creationId xmlns:p14="http://schemas.microsoft.com/office/powerpoint/2010/main" val="376995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37F6BA-02AE-4903-AAD3-5CBAD9F104EC}" type="slidenum">
              <a:rPr lang="en-GB" smtClean="0"/>
              <a:t>1</a:t>
            </a:fld>
            <a:endParaRPr lang="en-GB"/>
          </a:p>
        </p:txBody>
      </p:sp>
    </p:spTree>
    <p:extLst>
      <p:ext uri="{BB962C8B-B14F-4D97-AF65-F5344CB8AC3E}">
        <p14:creationId xmlns:p14="http://schemas.microsoft.com/office/powerpoint/2010/main" val="402780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00FD-B875-F546-AD4D-678C1B3EE9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6106B37-D740-050E-BF16-B6099E866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9F5CC5-06E8-5F76-3061-C0A21558DE5C}"/>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D912ABE0-7FD2-4004-05AE-8C825A642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D211F-D337-2242-43C4-BC68D94F889F}"/>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211766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7C3B-D43A-7F33-BB14-822F74DC229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4AA18A6-B4BE-5671-1CA9-A966961268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3AE466-0F7E-7B98-4707-8A706D82BFB8}"/>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B057EE7E-BAB2-65F3-CD8C-799FBFB96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E4B8C7-47DE-BD40-FBD9-CFABDE7100CD}"/>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384494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1139B-68FF-7D2C-023C-FE22563771D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CCFD3C9-0DAE-1CCC-F304-83F85F1943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A20B06-509E-E011-92AE-D24561C2A116}"/>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A87A928A-C9E7-3917-B81B-01CC46BC8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A39182-5401-0185-4ABF-304FD3D214F0}"/>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239490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64AD-2D7B-9E98-4867-069E4B9916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758822-EE7F-9C53-364F-B8C39940A8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BA3F32-EBC7-E4A4-9ED8-571CCBCD7AB6}"/>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0ECC13A5-D642-B2C5-2130-7A3A0BE2B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7FC00-D1CC-A1DB-736A-CCFC384D837C}"/>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404716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CC8B-F610-94EB-9449-B4EF5843C3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312921-15B3-E3DC-FD04-B185642F26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350CE1-5396-11AA-3015-916FB3C5B9B5}"/>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EC40BF2C-0330-D164-9130-6510639A5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D624D-0D54-3600-09A5-E42BA6E0CC93}"/>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21273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A1A4-D5F3-4CD9-1F9E-4441204C19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9DEC845-070A-65A0-54B5-F8293990C9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C0EE086-ADBC-2A3B-EA22-754222DDE2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5A35B2C-811F-D319-B7D9-CE83B8DC83E2}"/>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6" name="Footer Placeholder 5">
            <a:extLst>
              <a:ext uri="{FF2B5EF4-FFF2-40B4-BE49-F238E27FC236}">
                <a16:creationId xmlns:a16="http://schemas.microsoft.com/office/drawing/2014/main" id="{C7D404A0-92D4-35A3-7C62-10B345A8B0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48C55-77D6-7207-8FF8-96CE6DE5602B}"/>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28444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F4B1-B695-AF49-E389-6F38208FC59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B821811-7513-4AAD-47AB-AFDF6D8FA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931F4B-5200-C279-9130-32F6168698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0C01C4-052E-1AC4-FCCC-861FE0428E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75FB32-A4FE-6B5C-C35C-BE5FE6CFFA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DB0E44-7C35-ADD4-8A48-81A817A9729D}"/>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8" name="Footer Placeholder 7">
            <a:extLst>
              <a:ext uri="{FF2B5EF4-FFF2-40B4-BE49-F238E27FC236}">
                <a16:creationId xmlns:a16="http://schemas.microsoft.com/office/drawing/2014/main" id="{E7725BB4-BC25-B24E-E392-185406627E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81E23B-B21A-BDEA-ADEC-05EDCC809CF3}"/>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47810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DCAB-3A2E-ECA6-F18C-E096524171A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F82F178-EAB8-32CE-26A9-758D8558DB8D}"/>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4" name="Footer Placeholder 3">
            <a:extLst>
              <a:ext uri="{FF2B5EF4-FFF2-40B4-BE49-F238E27FC236}">
                <a16:creationId xmlns:a16="http://schemas.microsoft.com/office/drawing/2014/main" id="{E0ADC659-821C-9735-2FE5-6AD797B20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C190C7-DFC3-342B-3029-0087612586CF}"/>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161042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007288-E9F6-A112-167A-650AEF88A496}"/>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3" name="Footer Placeholder 2">
            <a:extLst>
              <a:ext uri="{FF2B5EF4-FFF2-40B4-BE49-F238E27FC236}">
                <a16:creationId xmlns:a16="http://schemas.microsoft.com/office/drawing/2014/main" id="{CF4CB357-BAE9-1987-5C37-5A84E921D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BEEEA0-4C2B-1FAD-0E53-8FFE9271A762}"/>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151061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0B1F-06FA-4875-6D20-4DB3044B03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E9AC064-D76B-76FE-01FF-5950AF826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EC05F80-4667-D7CD-EE53-E521297CD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90AB41-65A3-211B-D148-0CC4D54BC720}"/>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6" name="Footer Placeholder 5">
            <a:extLst>
              <a:ext uri="{FF2B5EF4-FFF2-40B4-BE49-F238E27FC236}">
                <a16:creationId xmlns:a16="http://schemas.microsoft.com/office/drawing/2014/main" id="{8A4C8CA0-D65F-A3E2-C551-91A3C5756B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EB755D-F896-935C-AC3B-4F38B352ABD5}"/>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256327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368A-FD88-707B-6AC5-56AB534A9B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66D53CA-73A0-2CF0-6BB4-EABFB8820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645B34-2C6A-5FEF-DD06-BFA3B71F0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DC6484-CEAE-8301-21F3-BB5ED6073F09}"/>
              </a:ext>
            </a:extLst>
          </p:cNvPr>
          <p:cNvSpPr>
            <a:spLocks noGrp="1"/>
          </p:cNvSpPr>
          <p:nvPr>
            <p:ph type="dt" sz="half" idx="10"/>
          </p:nvPr>
        </p:nvSpPr>
        <p:spPr/>
        <p:txBody>
          <a:bodyPr/>
          <a:lstStyle/>
          <a:p>
            <a:fld id="{1C124AAC-C357-4748-8BEE-ADDFFE939CF7}" type="datetimeFigureOut">
              <a:rPr lang="en-GB" smtClean="0"/>
              <a:t>27/02/2026</a:t>
            </a:fld>
            <a:endParaRPr lang="en-GB"/>
          </a:p>
        </p:txBody>
      </p:sp>
      <p:sp>
        <p:nvSpPr>
          <p:cNvPr id="6" name="Footer Placeholder 5">
            <a:extLst>
              <a:ext uri="{FF2B5EF4-FFF2-40B4-BE49-F238E27FC236}">
                <a16:creationId xmlns:a16="http://schemas.microsoft.com/office/drawing/2014/main" id="{87A43119-E00D-65A9-45C4-113DE50F3C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3D95F-F681-AB8A-DE61-8AD99B388692}"/>
              </a:ext>
            </a:extLst>
          </p:cNvPr>
          <p:cNvSpPr>
            <a:spLocks noGrp="1"/>
          </p:cNvSpPr>
          <p:nvPr>
            <p:ph type="sldNum" sz="quarter" idx="12"/>
          </p:nvPr>
        </p:nvSpPr>
        <p:spPr/>
        <p:txBody>
          <a:bodyPr/>
          <a:lstStyle/>
          <a:p>
            <a:fld id="{F103E534-1F4B-4D90-8CD6-0B368FF23049}" type="slidenum">
              <a:rPr lang="en-GB" smtClean="0"/>
              <a:t>‹#›</a:t>
            </a:fld>
            <a:endParaRPr lang="en-GB"/>
          </a:p>
        </p:txBody>
      </p:sp>
    </p:spTree>
    <p:extLst>
      <p:ext uri="{BB962C8B-B14F-4D97-AF65-F5344CB8AC3E}">
        <p14:creationId xmlns:p14="http://schemas.microsoft.com/office/powerpoint/2010/main" val="127486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601D7-EB19-16E5-8B8E-B554F0E60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709DD0-A121-8193-4E8A-D8B5E2B14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94E24B-4601-ED06-F17F-E4735B61A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24AAC-C357-4748-8BEE-ADDFFE939CF7}" type="datetimeFigureOut">
              <a:rPr lang="en-GB" smtClean="0"/>
              <a:t>27/02/2026</a:t>
            </a:fld>
            <a:endParaRPr lang="en-GB"/>
          </a:p>
        </p:txBody>
      </p:sp>
      <p:sp>
        <p:nvSpPr>
          <p:cNvPr id="5" name="Footer Placeholder 4">
            <a:extLst>
              <a:ext uri="{FF2B5EF4-FFF2-40B4-BE49-F238E27FC236}">
                <a16:creationId xmlns:a16="http://schemas.microsoft.com/office/drawing/2014/main" id="{8769F10A-702E-2853-5655-16BA4D7DC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A661EC8-DDE0-261A-22BB-3B6EA34BB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03E534-1F4B-4D90-8CD6-0B368FF23049}" type="slidenum">
              <a:rPr lang="en-GB" smtClean="0"/>
              <a:t>‹#›</a:t>
            </a:fld>
            <a:endParaRPr lang="en-GB"/>
          </a:p>
        </p:txBody>
      </p:sp>
    </p:spTree>
    <p:extLst>
      <p:ext uri="{BB962C8B-B14F-4D97-AF65-F5344CB8AC3E}">
        <p14:creationId xmlns:p14="http://schemas.microsoft.com/office/powerpoint/2010/main" val="315146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40CB-B990-5255-325E-3CA4CB44D2D0}"/>
              </a:ext>
            </a:extLst>
          </p:cNvPr>
          <p:cNvSpPr>
            <a:spLocks noGrp="1"/>
          </p:cNvSpPr>
          <p:nvPr>
            <p:ph type="title"/>
          </p:nvPr>
        </p:nvSpPr>
        <p:spPr/>
        <p:txBody>
          <a:bodyPr/>
          <a:lstStyle/>
          <a:p>
            <a:endParaRPr lang="en-GB"/>
          </a:p>
        </p:txBody>
      </p:sp>
      <p:pic>
        <p:nvPicPr>
          <p:cNvPr id="5" name="Picture 4" descr="A bench under a tree&#10;&#10;AI-generated content may be incorrect.">
            <a:extLst>
              <a:ext uri="{FF2B5EF4-FFF2-40B4-BE49-F238E27FC236}">
                <a16:creationId xmlns:a16="http://schemas.microsoft.com/office/drawing/2014/main" id="{7770ED06-6415-E94F-AF89-8A331A787E9B}"/>
              </a:ext>
            </a:extLst>
          </p:cNvPr>
          <p:cNvPicPr>
            <a:picLocks noChangeAspect="1"/>
          </p:cNvPicPr>
          <p:nvPr/>
        </p:nvPicPr>
        <p:blipFill>
          <a:blip r:embed="rId3"/>
          <a:srcRect l="1" t="26282" r="114" b="6429"/>
          <a:stretch>
            <a:fillRect/>
          </a:stretch>
        </p:blipFill>
        <p:spPr>
          <a:xfrm>
            <a:off x="0" y="-1205012"/>
            <a:ext cx="12191977" cy="6858022"/>
          </a:xfrm>
          <a:prstGeom prst="rect">
            <a:avLst/>
          </a:prstGeom>
        </p:spPr>
      </p:pic>
      <p:sp>
        <p:nvSpPr>
          <p:cNvPr id="6" name="TextBox 5">
            <a:extLst>
              <a:ext uri="{FF2B5EF4-FFF2-40B4-BE49-F238E27FC236}">
                <a16:creationId xmlns:a16="http://schemas.microsoft.com/office/drawing/2014/main" id="{B8EB4724-F51B-3852-4087-57DE0B2E2631}"/>
              </a:ext>
            </a:extLst>
          </p:cNvPr>
          <p:cNvSpPr txBox="1"/>
          <p:nvPr/>
        </p:nvSpPr>
        <p:spPr>
          <a:xfrm>
            <a:off x="7757160" y="2223999"/>
            <a:ext cx="6217920" cy="2862322"/>
          </a:xfrm>
          <a:prstGeom prst="rect">
            <a:avLst/>
          </a:prstGeom>
          <a:noFill/>
        </p:spPr>
        <p:txBody>
          <a:bodyPr wrap="square">
            <a:spAutoFit/>
          </a:bodyPr>
          <a:lstStyle/>
          <a:p>
            <a:r>
              <a:rPr lang="en-GB" sz="6000" dirty="0">
                <a:solidFill>
                  <a:srgbClr val="FFFFFF"/>
                </a:solidFill>
              </a:rPr>
              <a:t>CUMBRAE’S WALKING ORCHARD</a:t>
            </a:r>
            <a:endParaRPr lang="en-GB" sz="6000" dirty="0"/>
          </a:p>
        </p:txBody>
      </p:sp>
      <p:pic>
        <p:nvPicPr>
          <p:cNvPr id="4" name="Picture 3" descr="page1image1768448">
            <a:extLst>
              <a:ext uri="{FF2B5EF4-FFF2-40B4-BE49-F238E27FC236}">
                <a16:creationId xmlns:a16="http://schemas.microsoft.com/office/drawing/2014/main" id="{ABF1EC22-FFB1-B11C-5198-94C6D1C498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72" y="5832387"/>
            <a:ext cx="1527106" cy="660488"/>
          </a:xfrm>
          <a:prstGeom prst="rect">
            <a:avLst/>
          </a:prstGeom>
          <a:noFill/>
          <a:ln>
            <a:noFill/>
          </a:ln>
        </p:spPr>
      </p:pic>
      <p:pic>
        <p:nvPicPr>
          <p:cNvPr id="8" name="Picture 7">
            <a:extLst>
              <a:ext uri="{FF2B5EF4-FFF2-40B4-BE49-F238E27FC236}">
                <a16:creationId xmlns:a16="http://schemas.microsoft.com/office/drawing/2014/main" id="{2A18FFAC-EDAD-B8E1-C269-E340A2A38CF5}"/>
              </a:ext>
            </a:extLst>
          </p:cNvPr>
          <p:cNvPicPr>
            <a:picLocks noChangeAspect="1"/>
          </p:cNvPicPr>
          <p:nvPr/>
        </p:nvPicPr>
        <p:blipFill>
          <a:blip r:embed="rId5"/>
          <a:stretch>
            <a:fillRect/>
          </a:stretch>
        </p:blipFill>
        <p:spPr>
          <a:xfrm>
            <a:off x="4294672" y="5919914"/>
            <a:ext cx="818030" cy="701165"/>
          </a:xfrm>
          <a:prstGeom prst="rect">
            <a:avLst/>
          </a:prstGeom>
        </p:spPr>
      </p:pic>
      <p:pic>
        <p:nvPicPr>
          <p:cNvPr id="9" name="Picture 8">
            <a:extLst>
              <a:ext uri="{FF2B5EF4-FFF2-40B4-BE49-F238E27FC236}">
                <a16:creationId xmlns:a16="http://schemas.microsoft.com/office/drawing/2014/main" id="{9750AF9F-4F20-C72A-0E6C-00ACE14033A5}"/>
              </a:ext>
            </a:extLst>
          </p:cNvPr>
          <p:cNvPicPr>
            <a:picLocks noChangeAspect="1"/>
          </p:cNvPicPr>
          <p:nvPr/>
        </p:nvPicPr>
        <p:blipFill>
          <a:blip r:embed="rId6"/>
          <a:stretch>
            <a:fillRect/>
          </a:stretch>
        </p:blipFill>
        <p:spPr>
          <a:xfrm>
            <a:off x="5532256" y="5940253"/>
            <a:ext cx="1684802" cy="660488"/>
          </a:xfrm>
          <a:prstGeom prst="rect">
            <a:avLst/>
          </a:prstGeom>
        </p:spPr>
      </p:pic>
      <p:pic>
        <p:nvPicPr>
          <p:cNvPr id="10" name="Picture 9">
            <a:extLst>
              <a:ext uri="{FF2B5EF4-FFF2-40B4-BE49-F238E27FC236}">
                <a16:creationId xmlns:a16="http://schemas.microsoft.com/office/drawing/2014/main" id="{51118C68-2F90-393D-7A63-2684D693141C}"/>
              </a:ext>
            </a:extLst>
          </p:cNvPr>
          <p:cNvPicPr>
            <a:picLocks noChangeAspect="1"/>
          </p:cNvPicPr>
          <p:nvPr/>
        </p:nvPicPr>
        <p:blipFill>
          <a:blip r:embed="rId7"/>
          <a:stretch>
            <a:fillRect/>
          </a:stretch>
        </p:blipFill>
        <p:spPr>
          <a:xfrm>
            <a:off x="8662481" y="5947141"/>
            <a:ext cx="1685863" cy="708944"/>
          </a:xfrm>
          <a:prstGeom prst="rect">
            <a:avLst/>
          </a:prstGeom>
        </p:spPr>
      </p:pic>
      <p:pic>
        <p:nvPicPr>
          <p:cNvPr id="11" name="Picture 10">
            <a:extLst>
              <a:ext uri="{FF2B5EF4-FFF2-40B4-BE49-F238E27FC236}">
                <a16:creationId xmlns:a16="http://schemas.microsoft.com/office/drawing/2014/main" id="{7439FFEA-F55D-4054-FD0B-C643372A9D17}"/>
              </a:ext>
            </a:extLst>
          </p:cNvPr>
          <p:cNvPicPr>
            <a:picLocks noChangeAspect="1"/>
          </p:cNvPicPr>
          <p:nvPr/>
        </p:nvPicPr>
        <p:blipFill>
          <a:blip r:embed="rId8"/>
          <a:stretch>
            <a:fillRect/>
          </a:stretch>
        </p:blipFill>
        <p:spPr>
          <a:xfrm>
            <a:off x="7528101" y="5943696"/>
            <a:ext cx="714827" cy="708944"/>
          </a:xfrm>
          <a:prstGeom prst="rect">
            <a:avLst/>
          </a:prstGeom>
        </p:spPr>
      </p:pic>
      <p:pic>
        <p:nvPicPr>
          <p:cNvPr id="12" name="Picture 2">
            <a:extLst>
              <a:ext uri="{FF2B5EF4-FFF2-40B4-BE49-F238E27FC236}">
                <a16:creationId xmlns:a16="http://schemas.microsoft.com/office/drawing/2014/main" id="{103AEDEE-8A8F-A891-25B7-77B6D74B4D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67898" y="5940253"/>
            <a:ext cx="642675" cy="7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05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FACED-4B2B-8913-98E1-C843971D3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27649-B568-FC45-8C55-C5EF5F57A126}"/>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Project overview </a:t>
            </a:r>
          </a:p>
        </p:txBody>
      </p:sp>
      <p:sp>
        <p:nvSpPr>
          <p:cNvPr id="3" name="Content Placeholder 2">
            <a:extLst>
              <a:ext uri="{FF2B5EF4-FFF2-40B4-BE49-F238E27FC236}">
                <a16:creationId xmlns:a16="http://schemas.microsoft.com/office/drawing/2014/main" id="{522A26EC-5141-95FB-7D74-16E81A1244CD}"/>
              </a:ext>
            </a:extLst>
          </p:cNvPr>
          <p:cNvSpPr>
            <a:spLocks noGrp="1"/>
          </p:cNvSpPr>
          <p:nvPr>
            <p:ph idx="1"/>
          </p:nvPr>
        </p:nvSpPr>
        <p:spPr>
          <a:xfrm>
            <a:off x="838200" y="1463040"/>
            <a:ext cx="10515600" cy="4800600"/>
          </a:xfrm>
        </p:spPr>
        <p:txBody>
          <a:bodyPr>
            <a:normAutofit/>
          </a:bodyPr>
          <a:lstStyle/>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A walking orchard for The Isle of Cumbrae</a:t>
            </a: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A project to plant 50-100 heritage Scottish fruit trees around the island’s perimeter 10-mile road. </a:t>
            </a:r>
          </a:p>
          <a:p>
            <a:pPr marL="0" indent="0">
              <a:buNone/>
            </a:pPr>
            <a:endParaRPr lang="en-GB"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Project aims:</a:t>
            </a:r>
          </a:p>
          <a:p>
            <a:r>
              <a:rPr lang="en-GB" sz="2000" dirty="0">
                <a:latin typeface="Calibri" panose="020F0502020204030204" pitchFamily="34" charset="0"/>
                <a:ea typeface="Calibri" panose="020F0502020204030204" pitchFamily="34" charset="0"/>
                <a:cs typeface="Calibri" panose="020F0502020204030204" pitchFamily="34" charset="0"/>
              </a:rPr>
              <a:t>Promote the island for its ecological and biodiverse assets – connect into the wider project with the draft name ‘Gem in the Clyde’. </a:t>
            </a:r>
          </a:p>
          <a:p>
            <a:pPr algn="l" rtl="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Maximise the community’s natural asset to improve wellbeing </a:t>
            </a:r>
          </a:p>
          <a:p>
            <a:r>
              <a:rPr lang="en-GB" sz="2000" dirty="0">
                <a:latin typeface="Calibri" panose="020F0502020204030204" pitchFamily="34" charset="0"/>
                <a:ea typeface="Calibri" panose="020F0502020204030204" pitchFamily="34" charset="0"/>
                <a:cs typeface="Calibri" panose="020F0502020204030204" pitchFamily="34" charset="0"/>
              </a:rPr>
              <a:t>Increase walking/cycling visitors</a:t>
            </a:r>
          </a:p>
          <a:p>
            <a:r>
              <a:rPr lang="en-GB" sz="2000" dirty="0">
                <a:latin typeface="Calibri" panose="020F0502020204030204" pitchFamily="34" charset="0"/>
                <a:ea typeface="Calibri" panose="020F0502020204030204" pitchFamily="34" charset="0"/>
                <a:cs typeface="Calibri" panose="020F0502020204030204" pitchFamily="34" charset="0"/>
              </a:rPr>
              <a:t>Improve the island’s biodiversity by creating more food for wildlife  </a:t>
            </a:r>
          </a:p>
          <a:p>
            <a:r>
              <a:rPr lang="en-GB" sz="2000" dirty="0">
                <a:latin typeface="Calibri" panose="020F0502020204030204" pitchFamily="34" charset="0"/>
                <a:ea typeface="Calibri" panose="020F0502020204030204" pitchFamily="34" charset="0"/>
                <a:cs typeface="Calibri" panose="020F0502020204030204" pitchFamily="34" charset="0"/>
              </a:rPr>
              <a:t>Connect with three other potential orchard planting projects </a:t>
            </a:r>
          </a:p>
          <a:p>
            <a:r>
              <a:rPr lang="en-GB" sz="2000" dirty="0">
                <a:latin typeface="Calibri" panose="020F0502020204030204" pitchFamily="34" charset="0"/>
                <a:ea typeface="Calibri" panose="020F0502020204030204" pitchFamily="34" charset="0"/>
                <a:cs typeface="Calibri" panose="020F0502020204030204" pitchFamily="34" charset="0"/>
              </a:rPr>
              <a:t>Provide inspiration for local people, with work experience and cross-generational connection  </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age1image1768448">
            <a:extLst>
              <a:ext uri="{FF2B5EF4-FFF2-40B4-BE49-F238E27FC236}">
                <a16:creationId xmlns:a16="http://schemas.microsoft.com/office/drawing/2014/main" id="{49F1C623-AF95-E126-2849-AB6FB1524C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137461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3B00-F74A-87B2-CD2E-149C65D80297}"/>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Cumbrae’s Walking Orchard </a:t>
            </a:r>
          </a:p>
        </p:txBody>
      </p:sp>
      <p:sp>
        <p:nvSpPr>
          <p:cNvPr id="3" name="Content Placeholder 2">
            <a:extLst>
              <a:ext uri="{FF2B5EF4-FFF2-40B4-BE49-F238E27FC236}">
                <a16:creationId xmlns:a16="http://schemas.microsoft.com/office/drawing/2014/main" id="{26719CF0-C0CE-A24B-2F59-E2A8080840D7}"/>
              </a:ext>
            </a:extLst>
          </p:cNvPr>
          <p:cNvSpPr>
            <a:spLocks noGrp="1"/>
          </p:cNvSpPr>
          <p:nvPr>
            <p:ph idx="1"/>
          </p:nvPr>
        </p:nvSpPr>
        <p:spPr>
          <a:xfrm>
            <a:off x="838200" y="1723072"/>
            <a:ext cx="10515600" cy="4540567"/>
          </a:xfrm>
        </p:spPr>
        <p:txBody>
          <a:bodyPr>
            <a:normAutofit/>
          </a:bodyPr>
          <a:lstStyle/>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Location</a:t>
            </a:r>
            <a:r>
              <a:rPr lang="en-GB" sz="2400" dirty="0">
                <a:latin typeface="Calibri" panose="020F0502020204030204" pitchFamily="34" charset="0"/>
                <a:ea typeface="Calibri" panose="020F0502020204030204" pitchFamily="34" charset="0"/>
                <a:cs typeface="Calibri" panose="020F0502020204030204" pitchFamily="34" charset="0"/>
              </a:rPr>
              <a:t>: Isle of Cumbrae perimeter road</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Programme</a:t>
            </a:r>
            <a:r>
              <a:rPr lang="en-GB" sz="2400" dirty="0">
                <a:latin typeface="Calibri" panose="020F0502020204030204" pitchFamily="34" charset="0"/>
                <a:ea typeface="Calibri" panose="020F0502020204030204" pitchFamily="34" charset="0"/>
                <a:cs typeface="Calibri" panose="020F0502020204030204" pitchFamily="34" charset="0"/>
              </a:rPr>
              <a:t>: </a:t>
            </a:r>
          </a:p>
          <a:p>
            <a:r>
              <a:rPr lang="en-GB" sz="2400" dirty="0">
                <a:latin typeface="Calibri" panose="020F0502020204030204" pitchFamily="34" charset="0"/>
                <a:ea typeface="Calibri" panose="020F0502020204030204" pitchFamily="34" charset="0"/>
                <a:cs typeface="Calibri" panose="020F0502020204030204" pitchFamily="34" charset="0"/>
              </a:rPr>
              <a:t>Spring 2026 – feasibility, planning, permissions</a:t>
            </a:r>
          </a:p>
          <a:p>
            <a:r>
              <a:rPr lang="en-GB" sz="2400" dirty="0">
                <a:latin typeface="Calibri" panose="020F0502020204030204" pitchFamily="34" charset="0"/>
                <a:ea typeface="Calibri" panose="020F0502020204030204" pitchFamily="34" charset="0"/>
                <a:cs typeface="Calibri" panose="020F0502020204030204" pitchFamily="34" charset="0"/>
              </a:rPr>
              <a:t>Summer 2026 – planting, initial media activity </a:t>
            </a:r>
          </a:p>
          <a:p>
            <a:r>
              <a:rPr lang="en-GB" sz="2400" dirty="0">
                <a:latin typeface="Calibri" panose="020F0502020204030204" pitchFamily="34" charset="0"/>
                <a:ea typeface="Calibri" panose="020F0502020204030204" pitchFamily="34" charset="0"/>
                <a:cs typeface="Calibri" panose="020F0502020204030204" pitchFamily="34" charset="0"/>
              </a:rPr>
              <a:t>Summer 2027 –  secondary media activity</a:t>
            </a:r>
          </a:p>
          <a:p>
            <a:pPr marL="0" indent="0">
              <a:buNone/>
            </a:pP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age1image1768448">
            <a:extLst>
              <a:ext uri="{FF2B5EF4-FFF2-40B4-BE49-F238E27FC236}">
                <a16:creationId xmlns:a16="http://schemas.microsoft.com/office/drawing/2014/main" id="{E0B9F52B-0B81-7172-CD6D-0C136F080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270268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A31B-F7C2-41AB-85AE-C0D2A6BD9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487D7-897A-A0CA-0A4D-0AA01BADB2B8}"/>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Partnerships</a:t>
            </a:r>
          </a:p>
        </p:txBody>
      </p:sp>
      <p:sp>
        <p:nvSpPr>
          <p:cNvPr id="3" name="Content Placeholder 2">
            <a:extLst>
              <a:ext uri="{FF2B5EF4-FFF2-40B4-BE49-F238E27FC236}">
                <a16:creationId xmlns:a16="http://schemas.microsoft.com/office/drawing/2014/main" id="{2D4F59D3-3327-14EC-8046-6CADF340B4B7}"/>
              </a:ext>
            </a:extLst>
          </p:cNvPr>
          <p:cNvSpPr>
            <a:spLocks noGrp="1"/>
          </p:cNvSpPr>
          <p:nvPr>
            <p:ph idx="1"/>
          </p:nvPr>
        </p:nvSpPr>
        <p:spPr>
          <a:xfrm>
            <a:off x="838200" y="1463040"/>
            <a:ext cx="10515600" cy="4800600"/>
          </a:xfrm>
        </p:spPr>
        <p:txBody>
          <a:bodyPr numCol="2">
            <a:noAutofit/>
          </a:bodyPr>
          <a:lstStyle/>
          <a:p>
            <a:pPr marL="0" indent="0">
              <a:buNone/>
            </a:pPr>
            <a:r>
              <a:rPr lang="en-GB" sz="1800" b="1" dirty="0">
                <a:latin typeface="Calibri" panose="020F0502020204030204" pitchFamily="34" charset="0"/>
                <a:ea typeface="Calibri" panose="020F0502020204030204" pitchFamily="34" charset="0"/>
                <a:cs typeface="Calibri" panose="020F0502020204030204" pitchFamily="34" charset="0"/>
              </a:rPr>
              <a:t>On Cumbrae</a:t>
            </a:r>
            <a:r>
              <a:rPr lang="en-GB" sz="18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Cumbrae Community Council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Field Studies Council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The Cumbrae Forum</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Carbon Neutral Islands Project</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Cumbrae Community Development Company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Boys’ Brigade</a:t>
            </a:r>
          </a:p>
          <a:p>
            <a:pPr marL="0" indent="0">
              <a:buNone/>
            </a:pPr>
            <a:r>
              <a:rPr lang="en-GB" sz="18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Cathedral of The Isles &amp; College of The Holy Spirit</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ea typeface="Calibri" panose="020F0502020204030204" pitchFamily="34" charset="0"/>
                <a:cs typeface="Calibri" panose="020F0502020204030204" pitchFamily="34" charset="0"/>
              </a:rPr>
              <a:t>External partner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SCOTO will help secure funding and advise on engagement with tourists</a:t>
            </a: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ea typeface="Calibri" panose="020F0502020204030204" pitchFamily="34" charset="0"/>
                <a:cs typeface="Calibri" panose="020F0502020204030204" pitchFamily="34" charset="0"/>
              </a:rPr>
              <a:t>Potential delivery partners </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Scottish Fruit Trees (charity promoting heritage varieties)</a:t>
            </a:r>
          </a:p>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Woodland Trust </a:t>
            </a: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age1image1768448">
            <a:extLst>
              <a:ext uri="{FF2B5EF4-FFF2-40B4-BE49-F238E27FC236}">
                <a16:creationId xmlns:a16="http://schemas.microsoft.com/office/drawing/2014/main" id="{5178EEBE-C11F-50AF-4E73-1A5E5E586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346130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251E-D720-CC73-37EB-492951189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CB9A6-929F-C7CD-BF05-021D3D9D18E0}"/>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Connected projects </a:t>
            </a:r>
          </a:p>
        </p:txBody>
      </p:sp>
      <p:sp>
        <p:nvSpPr>
          <p:cNvPr id="3" name="Content Placeholder 2">
            <a:extLst>
              <a:ext uri="{FF2B5EF4-FFF2-40B4-BE49-F238E27FC236}">
                <a16:creationId xmlns:a16="http://schemas.microsoft.com/office/drawing/2014/main" id="{D10EFD8A-BE0E-223A-AFAC-FD659DCAA436}"/>
              </a:ext>
            </a:extLst>
          </p:cNvPr>
          <p:cNvSpPr>
            <a:spLocks noGrp="1"/>
          </p:cNvSpPr>
          <p:nvPr>
            <p:ph idx="1"/>
          </p:nvPr>
        </p:nvSpPr>
        <p:spPr>
          <a:xfrm>
            <a:off x="838200" y="1463040"/>
            <a:ext cx="10515600" cy="4800600"/>
          </a:xfrm>
        </p:spPr>
        <p:txBody>
          <a:bodyPr>
            <a:normAutofit/>
          </a:bodyPr>
          <a:lstStyle/>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This project would connect with a number of other tree and fruit tree planting projects currently in development on the island.</a:t>
            </a:r>
          </a:p>
          <a:p>
            <a:pPr marL="457200" indent="-457200">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The Boys’ Brigade has successfully received funding from NAC to plant fruit trees in the Cathedral orchard. </a:t>
            </a:r>
          </a:p>
          <a:p>
            <a:pPr marL="457200" indent="-457200">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There is a proposal to plant fruit trees on a field near the ferry slip. </a:t>
            </a:r>
          </a:p>
          <a:p>
            <a:pPr marL="457200" indent="-457200">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There is a proposal to plant a community orchard in Ninian Park – this is subject to land ownership. </a:t>
            </a:r>
          </a:p>
          <a:p>
            <a:pPr marL="457200" indent="-457200">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There is the potential to plant trees on NAC land – this needs to be investigated, potentially fruit trees could be planted at Farland Point</a:t>
            </a:r>
          </a:p>
          <a:p>
            <a:pPr marL="457200" indent="-457200">
              <a:buFont typeface="+mj-lt"/>
              <a:buAutoNum type="arabicPeriod"/>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The project also connects into a proposal to stop campervans parking around the island, leaving waste and damaging the landscape. The plan is to change perceptions of the island, emphasising its biodiversity value. This project is called ‘Gem in the Clyde’ and is subject to a separate funding application. </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age1image1768448">
            <a:extLst>
              <a:ext uri="{FF2B5EF4-FFF2-40B4-BE49-F238E27FC236}">
                <a16:creationId xmlns:a16="http://schemas.microsoft.com/office/drawing/2014/main" id="{6F8EF5AD-28D2-0048-1376-727F7FEEF0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115247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E33E-25C2-B0D6-1BEC-DD5687190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C6CB4-298B-CA10-3AB9-276FD595B2B0}"/>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Funding request</a:t>
            </a:r>
          </a:p>
        </p:txBody>
      </p:sp>
      <p:sp>
        <p:nvSpPr>
          <p:cNvPr id="3" name="Content Placeholder 2">
            <a:extLst>
              <a:ext uri="{FF2B5EF4-FFF2-40B4-BE49-F238E27FC236}">
                <a16:creationId xmlns:a16="http://schemas.microsoft.com/office/drawing/2014/main" id="{DA893259-761B-3ADF-6EC6-228626884F30}"/>
              </a:ext>
            </a:extLst>
          </p:cNvPr>
          <p:cNvSpPr>
            <a:spLocks noGrp="1"/>
          </p:cNvSpPr>
          <p:nvPr>
            <p:ph idx="1"/>
          </p:nvPr>
        </p:nvSpPr>
        <p:spPr>
          <a:xfrm>
            <a:off x="838200" y="1266270"/>
            <a:ext cx="11018520" cy="5111380"/>
          </a:xfrm>
        </p:spPr>
        <p:txBody>
          <a:bodyPr>
            <a:normAutofit fontScale="92500"/>
          </a:bodyPr>
          <a:lstStyle/>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A fund of £775 has been secured to develop the project to delivery. </a:t>
            </a: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Carbon Neutral Islands will oversee the project, making a contribution of their time. </a:t>
            </a: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An island young person under 30 would act as project coordinator. (Identified through open recruitment.) They would be paid £15 an hour, and the project would expect to use 45 hours of their time. Total £675</a:t>
            </a: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They would be tasked to: </a:t>
            </a:r>
          </a:p>
          <a:p>
            <a:r>
              <a:rPr lang="en-GB" sz="2000" dirty="0">
                <a:latin typeface="Calibri" panose="020F0502020204030204" pitchFamily="34" charset="0"/>
                <a:ea typeface="Calibri" panose="020F0502020204030204" pitchFamily="34" charset="0"/>
                <a:cs typeface="Calibri" panose="020F0502020204030204" pitchFamily="34" charset="0"/>
              </a:rPr>
              <a:t>Engage</a:t>
            </a:r>
          </a:p>
          <a:p>
            <a:pPr lvl="1"/>
            <a:r>
              <a:rPr lang="en-GB" sz="1600" dirty="0">
                <a:latin typeface="Calibri" panose="020F0502020204030204" pitchFamily="34" charset="0"/>
                <a:ea typeface="Calibri" panose="020F0502020204030204" pitchFamily="34" charset="0"/>
                <a:cs typeface="Calibri" panose="020F0502020204030204" pitchFamily="34" charset="0"/>
              </a:rPr>
              <a:t>The tree provider to agree tree types and numbers, planting process etc, training for long term tree management </a:t>
            </a:r>
          </a:p>
          <a:p>
            <a:pPr lvl="1"/>
            <a:r>
              <a:rPr lang="en-GB" sz="1600" dirty="0">
                <a:latin typeface="Calibri" panose="020F0502020204030204" pitchFamily="34" charset="0"/>
                <a:ea typeface="Calibri" panose="020F0502020204030204" pitchFamily="34" charset="0"/>
                <a:cs typeface="Calibri" panose="020F0502020204030204" pitchFamily="34" charset="0"/>
              </a:rPr>
              <a:t>Landholders to obtain formal permissions</a:t>
            </a:r>
          </a:p>
          <a:p>
            <a:pPr lvl="1"/>
            <a:r>
              <a:rPr lang="en-GB" sz="1600" dirty="0">
                <a:latin typeface="Calibri" panose="020F0502020204030204" pitchFamily="34" charset="0"/>
                <a:ea typeface="Calibri" panose="020F0502020204030204" pitchFamily="34" charset="0"/>
                <a:cs typeface="Calibri" panose="020F0502020204030204" pitchFamily="34" charset="0"/>
              </a:rPr>
              <a:t>Stakeholder groups and organisations</a:t>
            </a:r>
          </a:p>
          <a:p>
            <a:pPr lvl="1"/>
            <a:r>
              <a:rPr lang="en-GB" sz="1600" dirty="0">
                <a:latin typeface="Calibri" panose="020F0502020204030204" pitchFamily="34" charset="0"/>
                <a:ea typeface="Calibri" panose="020F0502020204030204" pitchFamily="34" charset="0"/>
                <a:cs typeface="Calibri" panose="020F0502020204030204" pitchFamily="34" charset="0"/>
              </a:rPr>
              <a:t>Community members to find local volunteers </a:t>
            </a:r>
          </a:p>
          <a:p>
            <a:r>
              <a:rPr lang="en-GB" sz="2000" dirty="0">
                <a:latin typeface="Calibri" panose="020F0502020204030204" pitchFamily="34" charset="0"/>
                <a:ea typeface="Calibri" panose="020F0502020204030204" pitchFamily="34" charset="0"/>
                <a:cs typeface="Calibri" panose="020F0502020204030204" pitchFamily="34" charset="0"/>
              </a:rPr>
              <a:t>Seek funding</a:t>
            </a:r>
          </a:p>
          <a:p>
            <a:pPr lvl="1"/>
            <a:r>
              <a:rPr lang="en-GB" sz="1600" dirty="0">
                <a:latin typeface="Calibri" panose="020F0502020204030204" pitchFamily="34" charset="0"/>
                <a:ea typeface="Calibri" panose="020F0502020204030204" pitchFamily="34" charset="0"/>
                <a:cs typeface="Calibri" panose="020F0502020204030204" pitchFamily="34" charset="0"/>
              </a:rPr>
              <a:t>Through further grant funding </a:t>
            </a:r>
          </a:p>
          <a:p>
            <a:pPr lvl="1"/>
            <a:r>
              <a:rPr lang="en-GB" sz="1600" dirty="0">
                <a:latin typeface="Calibri" panose="020F0502020204030204" pitchFamily="34" charset="0"/>
                <a:ea typeface="Calibri" panose="020F0502020204030204" pitchFamily="34" charset="0"/>
                <a:cs typeface="Calibri" panose="020F0502020204030204" pitchFamily="34" charset="0"/>
              </a:rPr>
              <a:t>Exploring (in consultation with NAC) the idea of memorial trees for purchase as a way of financing and promoting the project</a:t>
            </a:r>
          </a:p>
          <a:p>
            <a:r>
              <a:rPr lang="en-GB" sz="2000" dirty="0">
                <a:latin typeface="Calibri" panose="020F0502020204030204" pitchFamily="34" charset="0"/>
                <a:ea typeface="Calibri" panose="020F0502020204030204" pitchFamily="34" charset="0"/>
                <a:cs typeface="Calibri" panose="020F0502020204030204" pitchFamily="34" charset="0"/>
              </a:rPr>
              <a:t>Develop a marketing plan for the project </a:t>
            </a: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An allowance of £100 has been budgeted to allow for the tree provider to visit the island and scope locations. </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376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EEEF-659A-A273-12AE-DA947BC99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049AA-6D2B-0AD0-322C-8F907271F2BD}"/>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Outputs </a:t>
            </a:r>
          </a:p>
        </p:txBody>
      </p:sp>
      <p:sp>
        <p:nvSpPr>
          <p:cNvPr id="3" name="Content Placeholder 2">
            <a:extLst>
              <a:ext uri="{FF2B5EF4-FFF2-40B4-BE49-F238E27FC236}">
                <a16:creationId xmlns:a16="http://schemas.microsoft.com/office/drawing/2014/main" id="{1BCF4115-61CC-FFFC-1660-ED3A9867366C}"/>
              </a:ext>
            </a:extLst>
          </p:cNvPr>
          <p:cNvSpPr>
            <a:spLocks noGrp="1"/>
          </p:cNvSpPr>
          <p:nvPr>
            <p:ph idx="1"/>
          </p:nvPr>
        </p:nvSpPr>
        <p:spPr>
          <a:xfrm>
            <a:off x="838200" y="1463040"/>
            <a:ext cx="10515600" cy="4800600"/>
          </a:xfrm>
        </p:spPr>
        <p:txBody>
          <a:bodyPr>
            <a:normAutofit lnSpcReduction="10000"/>
          </a:bodyPr>
          <a:lstStyle/>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1. Grant funding in place for tree purchase</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2. Formal, written permissions </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3. Finalised plan of </a:t>
            </a:r>
          </a:p>
          <a:p>
            <a:r>
              <a:rPr lang="en-GB" sz="2000" dirty="0">
                <a:latin typeface="Calibri" panose="020F0502020204030204" pitchFamily="34" charset="0"/>
                <a:ea typeface="Calibri" panose="020F0502020204030204" pitchFamily="34" charset="0"/>
                <a:cs typeface="Calibri" panose="020F0502020204030204" pitchFamily="34" charset="0"/>
              </a:rPr>
              <a:t>Tree types and species </a:t>
            </a:r>
          </a:p>
          <a:p>
            <a:r>
              <a:rPr lang="en-GB" sz="2000" dirty="0">
                <a:latin typeface="Calibri" panose="020F0502020204030204" pitchFamily="34" charset="0"/>
                <a:ea typeface="Calibri" panose="020F0502020204030204" pitchFamily="34" charset="0"/>
                <a:cs typeface="Calibri" panose="020F0502020204030204" pitchFamily="34" charset="0"/>
              </a:rPr>
              <a:t>Tree locations and numbers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4. Volunteer management plan in place,  including long term maintenance plan</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5. Connection with other planting projects  </a:t>
            </a:r>
          </a:p>
          <a:p>
            <a:pPr marL="0" indent="0">
              <a:buNone/>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ea typeface="Calibri" panose="020F0502020204030204" pitchFamily="34" charset="0"/>
                <a:cs typeface="Calibri" panose="020F0502020204030204" pitchFamily="34" charset="0"/>
              </a:rPr>
              <a:t>6. Marketing plan developed to cover all island planting plans </a:t>
            </a: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age1image1768448">
            <a:extLst>
              <a:ext uri="{FF2B5EF4-FFF2-40B4-BE49-F238E27FC236}">
                <a16:creationId xmlns:a16="http://schemas.microsoft.com/office/drawing/2014/main" id="{7EF791AD-0824-5AA8-90AC-840BE8475B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312072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F975-9A34-F602-8523-DD5A9B7DD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C5B4A-FDD6-7835-B226-64E9F9F5EFA8}"/>
              </a:ext>
            </a:extLst>
          </p:cNvPr>
          <p:cNvSpPr>
            <a:spLocks noGrp="1"/>
          </p:cNvSpPr>
          <p:nvPr>
            <p:ph type="title"/>
          </p:nvPr>
        </p:nvSpPr>
        <p:spPr>
          <a:xfrm>
            <a:off x="838200" y="365125"/>
            <a:ext cx="10515600" cy="1097915"/>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Outcomes </a:t>
            </a:r>
          </a:p>
        </p:txBody>
      </p:sp>
      <p:sp>
        <p:nvSpPr>
          <p:cNvPr id="3" name="Content Placeholder 2">
            <a:extLst>
              <a:ext uri="{FF2B5EF4-FFF2-40B4-BE49-F238E27FC236}">
                <a16:creationId xmlns:a16="http://schemas.microsoft.com/office/drawing/2014/main" id="{A7411819-6639-A76E-ECD5-81732618F62F}"/>
              </a:ext>
            </a:extLst>
          </p:cNvPr>
          <p:cNvSpPr>
            <a:spLocks noGrp="1"/>
          </p:cNvSpPr>
          <p:nvPr>
            <p:ph idx="1"/>
          </p:nvPr>
        </p:nvSpPr>
        <p:spPr>
          <a:xfrm>
            <a:off x="838200" y="1463040"/>
            <a:ext cx="10515600" cy="4800600"/>
          </a:xfrm>
        </p:spPr>
        <p:txBody>
          <a:bodyPr>
            <a:normAutofit/>
          </a:bodyPr>
          <a:lstStyle/>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For the project coordinator</a:t>
            </a:r>
            <a:r>
              <a:rPr lang="en-GB" sz="2000" dirty="0">
                <a:latin typeface="Calibri" panose="020F0502020204030204" pitchFamily="34" charset="0"/>
                <a:ea typeface="Calibri" panose="020F0502020204030204" pitchFamily="34" charset="0"/>
                <a:cs typeface="Calibri" panose="020F0502020204030204" pitchFamily="34" charset="0"/>
              </a:rPr>
              <a:t>: better understanding of project work, sense of pride and increased self esteem in having made positive change on the island, acting as model for peers and younger islanders, better connection with older community. </a:t>
            </a: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For the community</a:t>
            </a:r>
            <a:r>
              <a:rPr lang="en-GB" sz="2000" dirty="0">
                <a:latin typeface="Calibri" panose="020F0502020204030204" pitchFamily="34" charset="0"/>
                <a:ea typeface="Calibri" panose="020F0502020204030204" pitchFamily="34" charset="0"/>
                <a:cs typeface="Calibri" panose="020F0502020204030204" pitchFamily="34" charset="0"/>
              </a:rPr>
              <a:t>: valuing the island’s land assets, empowerment so islanders feel they own their space – some don’t visit the other side of the island very often. This will enhance community wellbeing.</a:t>
            </a: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For project volunteers</a:t>
            </a:r>
            <a:r>
              <a:rPr lang="en-GB" sz="2000" dirty="0">
                <a:latin typeface="Calibri" panose="020F0502020204030204" pitchFamily="34" charset="0"/>
                <a:ea typeface="Calibri" panose="020F0502020204030204" pitchFamily="34" charset="0"/>
                <a:cs typeface="Calibri" panose="020F0502020204030204" pitchFamily="34" charset="0"/>
              </a:rPr>
              <a:t>: new skills in tree planting, more understanding of fruit trees, positive connections from community working, enhanced wellbeing.</a:t>
            </a: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For visitors</a:t>
            </a:r>
            <a:r>
              <a:rPr lang="en-GB" sz="2000" dirty="0">
                <a:latin typeface="Calibri" panose="020F0502020204030204" pitchFamily="34" charset="0"/>
                <a:ea typeface="Calibri" panose="020F0502020204030204" pitchFamily="34" charset="0"/>
                <a:cs typeface="Calibri" panose="020F0502020204030204" pitchFamily="34" charset="0"/>
              </a:rPr>
              <a:t>: clear connection between the island and its biodiverse riches. Sense of kindness from the island in providing walking food, which we hope will be reciprocated in visitor sentiment and behaviour. The orchard will encourage walkers and cyclists to engage is ‘slow tourism’, enhancing their wellbeing.</a:t>
            </a:r>
          </a:p>
          <a:p>
            <a:pPr marL="0" indent="0">
              <a:buNone/>
            </a:pPr>
            <a:r>
              <a:rPr lang="en-GB" sz="2000" b="1" dirty="0">
                <a:latin typeface="Calibri" panose="020F0502020204030204" pitchFamily="34" charset="0"/>
                <a:ea typeface="Calibri" panose="020F0502020204030204" pitchFamily="34" charset="0"/>
                <a:cs typeface="Calibri" panose="020F0502020204030204" pitchFamily="34" charset="0"/>
              </a:rPr>
              <a:t>For the island’s biodiversity</a:t>
            </a:r>
            <a:r>
              <a:rPr lang="en-GB" sz="2000" dirty="0">
                <a:latin typeface="Calibri" panose="020F0502020204030204" pitchFamily="34" charset="0"/>
                <a:ea typeface="Calibri" panose="020F0502020204030204" pitchFamily="34" charset="0"/>
                <a:cs typeface="Calibri" panose="020F0502020204030204" pitchFamily="34" charset="0"/>
              </a:rPr>
              <a:t>: new food sources, new nesting sites and shelter for small birds, food for bats and pollinators. </a:t>
            </a:r>
          </a:p>
        </p:txBody>
      </p:sp>
      <p:pic>
        <p:nvPicPr>
          <p:cNvPr id="4" name="Picture 3" descr="page1image1768448">
            <a:extLst>
              <a:ext uri="{FF2B5EF4-FFF2-40B4-BE49-F238E27FC236}">
                <a16:creationId xmlns:a16="http://schemas.microsoft.com/office/drawing/2014/main" id="{104C0A4C-4486-EAED-5FDB-87B065FDB0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580" y="625158"/>
            <a:ext cx="1336040" cy="577850"/>
          </a:xfrm>
          <a:prstGeom prst="rect">
            <a:avLst/>
          </a:prstGeom>
          <a:noFill/>
          <a:ln>
            <a:noFill/>
          </a:ln>
        </p:spPr>
      </p:pic>
    </p:spTree>
    <p:extLst>
      <p:ext uri="{BB962C8B-B14F-4D97-AF65-F5344CB8AC3E}">
        <p14:creationId xmlns:p14="http://schemas.microsoft.com/office/powerpoint/2010/main" val="19959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Widescreen</PresentationFormat>
  <Paragraphs>82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PowerPoint Presentation</vt:lpstr>
      <vt:lpstr>Project overview </vt:lpstr>
      <vt:lpstr>Cumbrae’s Walking Orchard </vt:lpstr>
      <vt:lpstr>Partnerships</vt:lpstr>
      <vt:lpstr>Connected projects </vt:lpstr>
      <vt:lpstr>Funding request</vt:lpstr>
      <vt:lpstr>Outputs </vt:lpstr>
      <vt:lpstr>Outcomes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HARVIE</dc:creator>
  <cp:lastModifiedBy>ALEX HARVIE</cp:lastModifiedBy>
  <cp:revision>3</cp:revision>
  <dcterms:created xsi:type="dcterms:W3CDTF">2026-01-11T08:44:58Z</dcterms:created>
  <dcterms:modified xsi:type="dcterms:W3CDTF">2026-02-27T19:36:21Z</dcterms:modified>
</cp:coreProperties>
</file>